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60" r:id="rId5"/>
    <p:sldId id="276" r:id="rId6"/>
    <p:sldId id="259" r:id="rId7"/>
    <p:sldId id="262" r:id="rId8"/>
    <p:sldId id="261" r:id="rId9"/>
    <p:sldId id="282" r:id="rId10"/>
    <p:sldId id="283" r:id="rId11"/>
    <p:sldId id="285" r:id="rId12"/>
    <p:sldId id="263" r:id="rId13"/>
    <p:sldId id="264" r:id="rId14"/>
    <p:sldId id="267" r:id="rId15"/>
    <p:sldId id="270" r:id="rId16"/>
    <p:sldId id="272" r:id="rId17"/>
    <p:sldId id="273" r:id="rId18"/>
    <p:sldId id="28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1C0A-77C8-4683-8213-9B1252486194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DAD-052E-4A76-B6CF-A75E82EB8A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7184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1C0A-77C8-4683-8213-9B1252486194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DAD-052E-4A76-B6CF-A75E82EB8A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147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1C0A-77C8-4683-8213-9B1252486194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DAD-052E-4A76-B6CF-A75E82EB8A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929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1C0A-77C8-4683-8213-9B1252486194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DAD-052E-4A76-B6CF-A75E82EB8A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0536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1C0A-77C8-4683-8213-9B1252486194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DAD-052E-4A76-B6CF-A75E82EB8A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4681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1C0A-77C8-4683-8213-9B1252486194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DAD-052E-4A76-B6CF-A75E82EB8A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9357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1C0A-77C8-4683-8213-9B1252486194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DAD-052E-4A76-B6CF-A75E82EB8A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832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1C0A-77C8-4683-8213-9B1252486194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DAD-052E-4A76-B6CF-A75E82EB8A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565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1C0A-77C8-4683-8213-9B1252486194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DAD-052E-4A76-B6CF-A75E82EB8A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1136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1C0A-77C8-4683-8213-9B1252486194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DAD-052E-4A76-B6CF-A75E82EB8A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8528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1C0A-77C8-4683-8213-9B1252486194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DAD-052E-4A76-B6CF-A75E82EB8A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099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D1C0A-77C8-4683-8213-9B1252486194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79DAD-052E-4A76-B6CF-A75E82EB8A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303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090663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</a:rPr>
              <a:t>Использование  </a:t>
            </a:r>
            <a:br>
              <a:rPr lang="ru-RU" sz="4000" b="1" dirty="0" smtClean="0">
                <a:solidFill>
                  <a:srgbClr val="00B050"/>
                </a:solidFill>
              </a:rPr>
            </a:br>
            <a:r>
              <a:rPr lang="ru-RU" sz="4000" b="1" dirty="0" smtClean="0">
                <a:solidFill>
                  <a:srgbClr val="00B050"/>
                </a:solidFill>
              </a:rPr>
              <a:t>«Говорящей  стены» </a:t>
            </a:r>
            <a:br>
              <a:rPr lang="ru-RU" sz="4000" b="1" dirty="0" smtClean="0">
                <a:solidFill>
                  <a:srgbClr val="00B050"/>
                </a:solidFill>
              </a:rPr>
            </a:br>
            <a:r>
              <a:rPr lang="ru-RU" sz="4000" b="1" dirty="0" smtClean="0">
                <a:solidFill>
                  <a:srgbClr val="00B050"/>
                </a:solidFill>
              </a:rPr>
              <a:t>в предметно-пространственной среде детского сада.</a:t>
            </a:r>
            <a:r>
              <a:rPr lang="ru-RU" sz="6000" dirty="0" smtClean="0">
                <a:solidFill>
                  <a:srgbClr val="00B050"/>
                </a:solidFill>
              </a:rPr>
              <a:t/>
            </a:r>
            <a:br>
              <a:rPr lang="ru-RU" sz="6000" dirty="0" smtClean="0">
                <a:solidFill>
                  <a:srgbClr val="00B050"/>
                </a:solidFill>
              </a:rPr>
            </a:br>
            <a:endParaRPr lang="ru-RU" sz="6000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85184"/>
            <a:ext cx="6728792" cy="100811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МДОУ  </a:t>
            </a:r>
            <a:r>
              <a:rPr lang="ru-RU" b="1" dirty="0" err="1" smtClean="0">
                <a:solidFill>
                  <a:srgbClr val="0070C0"/>
                </a:solidFill>
              </a:rPr>
              <a:t>Перевозский</a:t>
            </a:r>
            <a:r>
              <a:rPr lang="ru-RU" b="1" dirty="0" smtClean="0">
                <a:solidFill>
                  <a:srgbClr val="0070C0"/>
                </a:solidFill>
              </a:rPr>
              <a:t>  детский  сад «Багульник</a:t>
            </a:r>
            <a:r>
              <a:rPr lang="ru-RU" b="1" dirty="0" smtClean="0">
                <a:solidFill>
                  <a:srgbClr val="0070C0"/>
                </a:solidFill>
              </a:rPr>
              <a:t>»</a:t>
            </a:r>
          </a:p>
          <a:p>
            <a:r>
              <a:rPr lang="ru-RU" b="1" dirty="0" err="1" smtClean="0">
                <a:solidFill>
                  <a:srgbClr val="0070C0"/>
                </a:solidFill>
              </a:rPr>
              <a:t>Шайдурова</a:t>
            </a:r>
            <a:r>
              <a:rPr lang="ru-RU" b="1" dirty="0" smtClean="0">
                <a:solidFill>
                  <a:srgbClr val="0070C0"/>
                </a:solidFill>
              </a:rPr>
              <a:t> Наталья Владимировна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128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864095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«Говорящая стена»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276872"/>
            <a:ext cx="6400800" cy="374441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800" dirty="0">
                <a:solidFill>
                  <a:srgbClr val="000000"/>
                </a:solidFill>
              </a:rPr>
              <a:t>Один из классиков отечественной педагогики утверждал, что «воспитывает все»: и люди, и книги, и понятия. </a:t>
            </a:r>
            <a:endParaRPr lang="ru-RU" sz="2800" dirty="0" smtClean="0">
              <a:solidFill>
                <a:srgbClr val="000000"/>
              </a:solidFill>
            </a:endParaRPr>
          </a:p>
          <a:p>
            <a:pPr>
              <a:lnSpc>
                <a:spcPct val="110000"/>
              </a:lnSpc>
            </a:pPr>
            <a:r>
              <a:rPr lang="ru-RU" sz="2800" dirty="0" smtClean="0">
                <a:solidFill>
                  <a:srgbClr val="000000"/>
                </a:solidFill>
              </a:rPr>
              <a:t>В </a:t>
            </a:r>
            <a:r>
              <a:rPr lang="ru-RU" sz="2800" dirty="0">
                <a:solidFill>
                  <a:srgbClr val="000000"/>
                </a:solidFill>
              </a:rPr>
              <a:t>дошкольных образовательных учреждениях могут воспитывать стены.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94931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548681"/>
            <a:ext cx="6768752" cy="1224135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rgbClr val="00B050"/>
                </a:solidFill>
              </a:rPr>
              <a:t>Цель и задачи технологии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 «Говорящая стена»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700808"/>
            <a:ext cx="7272808" cy="4464496"/>
          </a:xfrm>
        </p:spPr>
        <p:txBody>
          <a:bodyPr>
            <a:noAutofit/>
          </a:bodyPr>
          <a:lstStyle/>
          <a:p>
            <a:pPr indent="450850" algn="just">
              <a:lnSpc>
                <a:spcPct val="120000"/>
              </a:lnSpc>
            </a:pPr>
            <a:r>
              <a:rPr lang="ru-RU" sz="1800" b="1" i="0" dirty="0" smtClean="0">
                <a:solidFill>
                  <a:srgbClr val="000000"/>
                </a:solidFill>
                <a:effectLst/>
              </a:rPr>
              <a:t>Цель:</a:t>
            </a:r>
            <a:r>
              <a:rPr lang="ru-RU" sz="1800" b="0" i="0" dirty="0" smtClean="0">
                <a:solidFill>
                  <a:srgbClr val="000000"/>
                </a:solidFill>
                <a:effectLst/>
              </a:rPr>
              <a:t> Создание условий для полноценного развития дошкольников по всем образовательным областям ФГОС в соответствии с конкретными особенностями и требованиями образовательной программы детского сада.</a:t>
            </a:r>
            <a:endParaRPr lang="ru-RU" sz="1800" dirty="0">
              <a:solidFill>
                <a:srgbClr val="000000"/>
              </a:solidFill>
            </a:endParaRPr>
          </a:p>
          <a:p>
            <a:pPr indent="450850" algn="just">
              <a:lnSpc>
                <a:spcPct val="120000"/>
              </a:lnSpc>
            </a:pPr>
            <a:r>
              <a:rPr lang="ru-RU" sz="1800" b="1" i="0" dirty="0" smtClean="0">
                <a:solidFill>
                  <a:srgbClr val="000000"/>
                </a:solidFill>
                <a:effectLst/>
              </a:rPr>
              <a:t>Задачи:</a:t>
            </a:r>
            <a:endParaRPr lang="ru-RU" sz="1800" dirty="0">
              <a:solidFill>
                <a:srgbClr val="000000"/>
              </a:solidFill>
            </a:endParaRPr>
          </a:p>
          <a:p>
            <a:pPr indent="450850" algn="just">
              <a:lnSpc>
                <a:spcPct val="120000"/>
              </a:lnSpc>
              <a:buFont typeface="Arial"/>
              <a:buChar char="•"/>
            </a:pPr>
            <a:r>
              <a:rPr lang="ru-RU" sz="1800" b="0" i="0" u="none" strike="noStrike" dirty="0" smtClean="0">
                <a:solidFill>
                  <a:srgbClr val="000000"/>
                </a:solidFill>
                <a:effectLst/>
              </a:rPr>
              <a:t>Создать атмосферу эмоционального комфорта.</a:t>
            </a:r>
            <a:endParaRPr lang="ru-RU" sz="1800" dirty="0">
              <a:solidFill>
                <a:srgbClr val="000000"/>
              </a:solidFill>
            </a:endParaRPr>
          </a:p>
          <a:p>
            <a:pPr indent="450850" algn="just">
              <a:lnSpc>
                <a:spcPct val="120000"/>
              </a:lnSpc>
              <a:buFont typeface="Arial"/>
              <a:buChar char="•"/>
            </a:pPr>
            <a:r>
              <a:rPr lang="ru-RU" sz="1800" b="0" i="0" u="none" strike="noStrike" dirty="0" smtClean="0">
                <a:solidFill>
                  <a:srgbClr val="000000"/>
                </a:solidFill>
                <a:effectLst/>
              </a:rPr>
              <a:t>Создать условия для творческого самовыражения.</a:t>
            </a:r>
            <a:endParaRPr lang="ru-RU" sz="1800" dirty="0">
              <a:solidFill>
                <a:srgbClr val="000000"/>
              </a:solidFill>
            </a:endParaRPr>
          </a:p>
          <a:p>
            <a:pPr indent="450850" algn="just">
              <a:lnSpc>
                <a:spcPct val="120000"/>
              </a:lnSpc>
              <a:buFont typeface="Arial"/>
              <a:buChar char="•"/>
            </a:pPr>
            <a:r>
              <a:rPr lang="ru-RU" sz="1800" b="0" i="0" u="none" strike="noStrike" dirty="0" smtClean="0">
                <a:solidFill>
                  <a:srgbClr val="000000"/>
                </a:solidFill>
                <a:effectLst/>
              </a:rPr>
              <a:t>Создать условия для проявления познавательной активности детей.</a:t>
            </a:r>
            <a:endParaRPr lang="ru-RU" sz="1800" dirty="0">
              <a:solidFill>
                <a:srgbClr val="000000"/>
              </a:solidFill>
            </a:endParaRPr>
          </a:p>
          <a:p>
            <a:pPr indent="450850" algn="just">
              <a:lnSpc>
                <a:spcPct val="120000"/>
              </a:lnSpc>
              <a:buFont typeface="Arial"/>
              <a:buChar char="•"/>
            </a:pPr>
            <a:r>
              <a:rPr lang="ru-RU" sz="1800" b="0" i="0" u="none" strike="noStrike" dirty="0" smtClean="0">
                <a:solidFill>
                  <a:srgbClr val="000000"/>
                </a:solidFill>
                <a:effectLst/>
              </a:rPr>
              <a:t>Создать благоприятные условия для восприятия и созерцания, обращать внимание детей на красоту природы, живописи, предметов декоративно-прикладного искусства, книжных иллюстраций.</a:t>
            </a:r>
            <a:endParaRPr lang="ru-RU" sz="1800" dirty="0">
              <a:solidFill>
                <a:srgbClr val="000000"/>
              </a:solidFill>
            </a:endParaRP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13559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268760"/>
            <a:ext cx="8316416" cy="1470025"/>
          </a:xfrm>
        </p:spPr>
        <p:txBody>
          <a:bodyPr>
            <a:noAutofit/>
          </a:bodyPr>
          <a:lstStyle/>
          <a:p>
            <a:r>
              <a:rPr lang="ru-RU" sz="3200" dirty="0" smtClean="0"/>
              <a:t>«Говорящие стены» – способ организовать самостоятельную деятельность детей.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36912"/>
            <a:ext cx="6400800" cy="3001888"/>
          </a:xfrm>
        </p:spPr>
        <p:txBody>
          <a:bodyPr>
            <a:norm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Развивающие интерактивные игры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Магнитная доска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400" dirty="0" err="1" smtClean="0">
                <a:solidFill>
                  <a:schemeClr val="tx1"/>
                </a:solidFill>
              </a:rPr>
              <a:t>Бизиборд</a:t>
            </a:r>
            <a:endParaRPr lang="ru-RU" sz="24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Сенсорное </a:t>
            </a:r>
            <a:r>
              <a:rPr lang="ru-RU" sz="2400" dirty="0" err="1" smtClean="0">
                <a:solidFill>
                  <a:schemeClr val="tx1"/>
                </a:solidFill>
              </a:rPr>
              <a:t>пано</a:t>
            </a:r>
            <a:endParaRPr lang="ru-RU" sz="24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Ширмы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43179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E:\DCIM\101CANON\IMG_764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7" y="1000108"/>
            <a:ext cx="6803522" cy="51260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9824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084525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B050"/>
                </a:solidFill>
                <a:latin typeface="+mn-lt"/>
              </a:rPr>
              <a:t>Магнитные   доски</a:t>
            </a:r>
            <a:endParaRPr lang="ru-RU" sz="5400" b="1" dirty="0">
              <a:solidFill>
                <a:srgbClr val="00B05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786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512" y="1484784"/>
            <a:ext cx="4182616" cy="31683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" descr="E:\DCIM\101CANON\IMG_756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214554"/>
            <a:ext cx="4038600" cy="37862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0689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DCIM\101CANON\IMG_755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643050"/>
            <a:ext cx="4067204" cy="3663168"/>
          </a:xfrm>
          <a:prstGeom prst="rect">
            <a:avLst/>
          </a:prstGeom>
          <a:noFill/>
        </p:spPr>
      </p:pic>
      <p:pic>
        <p:nvPicPr>
          <p:cNvPr id="3075" name="Picture 3" descr="E:\DCIM\101CANON\IMG_755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348706"/>
            <a:ext cx="4038600" cy="3866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0340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E:\DCIM\101CANON\IMG_755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500174"/>
            <a:ext cx="4138642" cy="3429024"/>
          </a:xfrm>
          <a:prstGeom prst="rect">
            <a:avLst/>
          </a:prstGeom>
          <a:noFill/>
        </p:spPr>
      </p:pic>
      <p:pic>
        <p:nvPicPr>
          <p:cNvPr id="7171" name="Picture 3" descr="E:\DCIM\101CANON\IMG_755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348706"/>
            <a:ext cx="4038600" cy="372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0340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E:\IMG_20220329_11405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5" y="642918"/>
            <a:ext cx="7089274" cy="58579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7023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E:\DCIM\101CANON\IMG_755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785794"/>
            <a:ext cx="6963311" cy="5572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7023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70145"/>
          </a:xfrm>
        </p:spPr>
        <p:txBody>
          <a:bodyPr>
            <a:normAutofit/>
          </a:bodyPr>
          <a:lstStyle/>
          <a:p>
            <a:r>
              <a:rPr lang="ru-RU" sz="6000" dirty="0" err="1" smtClean="0"/>
              <a:t>Бизиборд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xmlns="" val="138172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:\DCIM\101CANON\IMG_755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785794"/>
            <a:ext cx="7043758" cy="5429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5529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084393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Ленточки  с  прищепками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360545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Содержимое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6049"/>
          <a:stretch>
            <a:fillRect/>
          </a:stretch>
        </p:blipFill>
        <p:spPr>
          <a:xfrm>
            <a:off x="285720" y="214290"/>
            <a:ext cx="6972320" cy="571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639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Ширмы</a:t>
            </a:r>
            <a:endParaRPr lang="ru-RU" sz="66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833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3400" y="188640"/>
            <a:ext cx="5262736" cy="36754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79912" y="2996952"/>
            <a:ext cx="5046712" cy="3672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86255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shiba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06687"/>
          </a:xfrm>
        </p:spPr>
        <p:txBody>
          <a:bodyPr/>
          <a:lstStyle/>
          <a:p>
            <a:r>
              <a:rPr lang="ru-RU" dirty="0" smtClean="0"/>
              <a:t>Спасибо за внимание и творческих успехов!</a:t>
            </a:r>
            <a:endParaRPr lang="ru-RU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477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80</Words>
  <Application>Microsoft Office PowerPoint</Application>
  <PresentationFormat>Экран (4:3)</PresentationFormat>
  <Paragraphs>24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Использование   «Говорящей  стены»  в предметно-пространственной среде детского сада. </vt:lpstr>
      <vt:lpstr>«Говорящая стена»</vt:lpstr>
      <vt:lpstr> Цель и задачи технологии  «Говорящая стена» </vt:lpstr>
      <vt:lpstr>«Говорящие стены» – способ организовать самостоятельную деятельность детей.</vt:lpstr>
      <vt:lpstr>Слайд 5</vt:lpstr>
      <vt:lpstr>Магнитные   доски</vt:lpstr>
      <vt:lpstr>Слайд 7</vt:lpstr>
      <vt:lpstr>Слайд 8</vt:lpstr>
      <vt:lpstr>Слайд 9</vt:lpstr>
      <vt:lpstr>Слайд 10</vt:lpstr>
      <vt:lpstr>Слайд 11</vt:lpstr>
      <vt:lpstr>Бизиборд</vt:lpstr>
      <vt:lpstr>Слайд 13</vt:lpstr>
      <vt:lpstr>Ленточки  с  прищепками</vt:lpstr>
      <vt:lpstr>Слайд 15</vt:lpstr>
      <vt:lpstr>Ширмы</vt:lpstr>
      <vt:lpstr>Слайд 17</vt:lpstr>
      <vt:lpstr>Спасибо за внимание и творческих успехов!</vt:lpstr>
    </vt:vector>
  </TitlesOfParts>
  <Company>StartSoft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Toshiba</dc:creator>
  <cp:lastModifiedBy>User Windows</cp:lastModifiedBy>
  <cp:revision>35</cp:revision>
  <dcterms:created xsi:type="dcterms:W3CDTF">2018-11-18T06:45:28Z</dcterms:created>
  <dcterms:modified xsi:type="dcterms:W3CDTF">2022-09-06T06:31:17Z</dcterms:modified>
</cp:coreProperties>
</file>